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3.%20INFORME%20PQRSD%20ITP%20MARZO%202024\PORCENTAJE%20INFORME%20PQRSD%20%20MARZO%202024.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3.%20INFORME%20PQRSD%20ITP%20MARZO%202024\PORCENTAJE%20INFORME%20PQRSD%20%20MARZO%202024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3.%20INFORME%20PQRSD%20ITP%20MARZO%202024\PORCENTAJE%20INFORME%20PQRSD%20%20MARZO%202024.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3.%20INFORME%20PQRSD%20ITP%20MARZO%202024\PORCENTAJE%20INFORME%20PQRSD%20%20MARZO%202024.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MARZO%202026\REPORTE%20FURAG%20VIGENCIA%202025%20-%20MRZO%202026\INFORMES%20PQRS%202025\PORCENTAJES%20INFORME%20PQRS%20MARZO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 DE ATENCIÓN</a:t>
            </a:r>
            <a:r>
              <a:rPr lang="es-CO" baseline="0"/>
              <a:t>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MARZO'!$F$10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MARZO'!$G$10:$H$10</c:f>
              <c:numCache>
                <c:formatCode>0%</c:formatCode>
                <c:ptCount val="2"/>
                <c:pt idx="0" formatCode="General">
                  <c:v>131</c:v>
                </c:pt>
                <c:pt idx="1">
                  <c:v>0.5822222222222222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3-4E67-B08C-1366C79813E2}"/>
            </c:ext>
          </c:extLst>
        </c:ser>
        <c:ser>
          <c:idx val="1"/>
          <c:order val="1"/>
          <c:tx>
            <c:strRef>
              <c:f>'total canales de comu MARZO'!$F$11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MARZO'!$G$11:$H$11</c:f>
              <c:numCache>
                <c:formatCode>0%</c:formatCode>
                <c:ptCount val="2"/>
                <c:pt idx="0" formatCode="General">
                  <c:v>60</c:v>
                </c:pt>
                <c:pt idx="1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3-4E67-B08C-1366C79813E2}"/>
            </c:ext>
          </c:extLst>
        </c:ser>
        <c:ser>
          <c:idx val="2"/>
          <c:order val="2"/>
          <c:tx>
            <c:strRef>
              <c:f>'total canales de comu MARZO'!$F$12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MARZO'!$G$12:$H$12</c:f>
              <c:numCache>
                <c:formatCode>0%</c:formatCode>
                <c:ptCount val="2"/>
                <c:pt idx="0" formatCode="General">
                  <c:v>34</c:v>
                </c:pt>
                <c:pt idx="1">
                  <c:v>0.15111111111111111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3-4E67-B08C-1366C79813E2}"/>
            </c:ext>
          </c:extLst>
        </c:ser>
        <c:ser>
          <c:idx val="3"/>
          <c:order val="3"/>
          <c:tx>
            <c:strRef>
              <c:f>'total canales de comu MARZO'!$F$13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MARZO'!$G$13:$H$13</c:f>
              <c:numCache>
                <c:formatCode>0%</c:formatCode>
                <c:ptCount val="2"/>
                <c:pt idx="0" formatCode="General">
                  <c:v>225</c:v>
                </c:pt>
                <c:pt idx="1">
                  <c:v>0.99999999999999989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F3-4E67-B08C-1366C79813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25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0-4AAC-94FB-BDB23D265D3F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0.39694656488549618</c:v>
                </c:pt>
                <c:pt idx="1">
                  <c:v>0.41221374045801529</c:v>
                </c:pt>
                <c:pt idx="2">
                  <c:v>0.19083969465648856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0-4AAC-94FB-BDB23D265D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'canales de comun virtual MARZO'!$G$9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MARZO'!$F$10:$F$12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MARZO'!$G$10:$G$12</c:f>
              <c:numCache>
                <c:formatCode>General</c:formatCode>
                <c:ptCount val="3"/>
                <c:pt idx="0">
                  <c:v>60</c:v>
                </c:pt>
                <c:pt idx="1">
                  <c:v>2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5-47E5-AEBE-58C9310BF4CA}"/>
            </c:ext>
          </c:extLst>
        </c:ser>
        <c:ser>
          <c:idx val="1"/>
          <c:order val="1"/>
          <c:tx>
            <c:strRef>
              <c:f>'canales de comun virtual MARZO'!$H$9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MARZO'!$F$10:$F$12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MARZO'!$H$10:$H$12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5-47E5-AEBE-58C9310BF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26560"/>
        <c:axId val="-217037984"/>
        <c:axId val="0"/>
      </c:bar3D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 </a:t>
            </a:r>
          </a:p>
        </c:rich>
      </c:tx>
      <c:layout>
        <c:manualLayout>
          <c:xMode val="edge"/>
          <c:yMode val="edge"/>
          <c:x val="0.25503615765745236"/>
          <c:y val="1.706990987316692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MARZO  2025'!$G$9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MARZO 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 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MARZO  2025'!$G$10:$G$16</c:f>
              <c:numCache>
                <c:formatCode>0</c:formatCode>
                <c:ptCount val="7"/>
                <c:pt idx="0">
                  <c:v>83</c:v>
                </c:pt>
                <c:pt idx="1">
                  <c:v>85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8-402D-B378-F40FA7C30871}"/>
            </c:ext>
          </c:extLst>
        </c:ser>
        <c:ser>
          <c:idx val="1"/>
          <c:order val="1"/>
          <c:tx>
            <c:strRef>
              <c:f>'tipos pqrs MARZO 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MARZO 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 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MARZO  2025'!$H$10:$H$16</c:f>
              <c:numCache>
                <c:formatCode>0%</c:formatCode>
                <c:ptCount val="7"/>
                <c:pt idx="0">
                  <c:v>0.36888888888888888</c:v>
                </c:pt>
                <c:pt idx="1">
                  <c:v>0.37777777777777777</c:v>
                </c:pt>
                <c:pt idx="2">
                  <c:v>4.4444444444444444E-3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0.24888888888888888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8-402D-B378-F40FA7C308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210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dependencia'!$D$10:$D$23</c:f>
              <c:strCache>
                <c:ptCount val="14"/>
                <c:pt idx="0">
                  <c:v>ATENCION AL USUARIO</c:v>
                </c:pt>
                <c:pt idx="1">
                  <c:v>CONTRATACION</c:v>
                </c:pt>
                <c:pt idx="2">
                  <c:v>JURIDICA</c:v>
                </c:pt>
                <c:pt idx="3">
                  <c:v>RECTORIA</c:v>
                </c:pt>
                <c:pt idx="4">
                  <c:v>REGISTRO Y CONTROL</c:v>
                </c:pt>
                <c:pt idx="5">
                  <c:v>SALA DE DOCENTES</c:v>
                </c:pt>
                <c:pt idx="6">
                  <c:v>TALENTO HUMANO</c:v>
                </c:pt>
                <c:pt idx="7">
                  <c:v>TESORERIA</c:v>
                </c:pt>
                <c:pt idx="8">
                  <c:v>VICERRECTORIA ACADEMICA</c:v>
                </c:pt>
                <c:pt idx="9">
                  <c:v>PLANEACIÓN</c:v>
                </c:pt>
                <c:pt idx="10">
                  <c:v>SISTEMAS</c:v>
                </c:pt>
                <c:pt idx="11">
                  <c:v>CIECYT </c:v>
                </c:pt>
                <c:pt idx="12">
                  <c:v>CONTABILIDAD</c:v>
                </c:pt>
                <c:pt idx="13">
                  <c:v>VICERRECTORIA ADMINISTRATIVA</c:v>
                </c:pt>
              </c:strCache>
            </c:strRef>
          </c:cat>
          <c:val>
            <c:numRef>
              <c:f>'Peticiones por dependencia'!$F$10:$F$23</c:f>
              <c:numCache>
                <c:formatCode>General</c:formatCode>
                <c:ptCount val="14"/>
                <c:pt idx="0">
                  <c:v>49</c:v>
                </c:pt>
                <c:pt idx="1">
                  <c:v>17</c:v>
                </c:pt>
                <c:pt idx="2">
                  <c:v>28</c:v>
                </c:pt>
                <c:pt idx="3">
                  <c:v>15</c:v>
                </c:pt>
                <c:pt idx="4">
                  <c:v>22</c:v>
                </c:pt>
                <c:pt idx="5">
                  <c:v>23</c:v>
                </c:pt>
                <c:pt idx="6">
                  <c:v>12</c:v>
                </c:pt>
                <c:pt idx="7">
                  <c:v>4</c:v>
                </c:pt>
                <c:pt idx="8">
                  <c:v>15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C-4F08-87D9-1CEBB7F013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dependencia'!$D$10:$D$23</c15:sqref>
                        </c15:formulaRef>
                      </c:ext>
                    </c:extLst>
                    <c:strCache>
                      <c:ptCount val="14"/>
                      <c:pt idx="0">
                        <c:v>ATENCION AL USUARIO</c:v>
                      </c:pt>
                      <c:pt idx="1">
                        <c:v>CONTRATACION</c:v>
                      </c:pt>
                      <c:pt idx="2">
                        <c:v>JURIDICA</c:v>
                      </c:pt>
                      <c:pt idx="3">
                        <c:v>RECTORIA</c:v>
                      </c:pt>
                      <c:pt idx="4">
                        <c:v>REGISTRO Y CONTROL</c:v>
                      </c:pt>
                      <c:pt idx="5">
                        <c:v>SALA DE DOCENTES</c:v>
                      </c:pt>
                      <c:pt idx="6">
                        <c:v>TALENTO HUMANO</c:v>
                      </c:pt>
                      <c:pt idx="7">
                        <c:v>TESORERIA</c:v>
                      </c:pt>
                      <c:pt idx="8">
                        <c:v>VICERRECTORIA ACADEMICA</c:v>
                      </c:pt>
                      <c:pt idx="9">
                        <c:v>PLANEACIÓN</c:v>
                      </c:pt>
                      <c:pt idx="10">
                        <c:v>SISTEMAS</c:v>
                      </c:pt>
                      <c:pt idx="11">
                        <c:v>CIECYT </c:v>
                      </c:pt>
                      <c:pt idx="12">
                        <c:v>CONTABILIDAD</c:v>
                      </c:pt>
                      <c:pt idx="13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FC-4F08-87D9-1CEBB7F01312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hyperlink" Target="mailto:notificacionesjudiciales@itp.edu.co" TargetMode="External"/><Relationship Id="rId4" Type="http://schemas.openxmlformats.org/officeDocument/2006/relationships/hyperlink" Target="mailto:atencionalusuario@itp.edu.c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15958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Marzo/2025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117122" y="3891451"/>
            <a:ext cx="6298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Fortalecimiento del Canal Telefónico: Dado que el 19% de las llamadas resultaron perdidas, se recomienda implementar un sistema de "Retorno de Llamada" (</a:t>
            </a:r>
            <a:r>
              <a:rPr lang="es-CO" dirty="0" err="1"/>
              <a:t>Callback</a:t>
            </a:r>
            <a:r>
              <a:rPr lang="es-CO" dirty="0"/>
              <a:t>) o ajustar los turnos del personal en horas pico para asegurar que ningún requerimiento ciudadano quede sin atención.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68714" y="1580139"/>
            <a:ext cx="59201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Implementación de un </a:t>
            </a:r>
            <a:r>
              <a:rPr lang="es-CO" dirty="0" err="1"/>
              <a:t>Chatbot</a:t>
            </a:r>
            <a:r>
              <a:rPr lang="es-CO" dirty="0"/>
              <a:t> con IA: Dado el alto volumen de peticiones de información (37%), se recomienda integrar un asistente virtual en el portal web que resuelva consultas de primer nivel, liberando carga operativa en el correo de Atención al Usuario.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" y="1675265"/>
            <a:ext cx="4044461" cy="12870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3986576"/>
            <a:ext cx="3886199" cy="1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/>
              <a:t> </a:t>
            </a:r>
            <a:r>
              <a:rPr lang="es-CO" sz="4000" dirty="0" smtClean="0"/>
              <a:t>Marzo/2025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44414" y="971234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marzo de 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</a:t>
            </a:r>
            <a:r>
              <a:rPr lang="es-CO"/>
              <a:t>de </a:t>
            </a:r>
            <a:r>
              <a:rPr lang="es-CO" smtClean="0"/>
              <a:t>marzo, </a:t>
            </a:r>
            <a:r>
              <a:rPr lang="es-CO" dirty="0"/>
              <a:t>se recibieron </a:t>
            </a:r>
            <a:r>
              <a:rPr lang="es-CO" dirty="0" smtClean="0"/>
              <a:t>(225)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366359" y="3036690"/>
            <a:ext cx="50391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44414" y="4174389"/>
            <a:ext cx="444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Esta variedad de medios asegura una gestión de solicitudes ágil y multicanal, optimizando la accesibilidad y la efectividad del servicio.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861147"/>
              </p:ext>
            </p:extLst>
          </p:nvPr>
        </p:nvGraphicFramePr>
        <p:xfrm>
          <a:off x="5343523" y="2863361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4635" y="412978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4806461" y="971831"/>
            <a:ext cx="66499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mes de marzo de 2025, reportado </a:t>
            </a:r>
            <a:r>
              <a:rPr lang="es-CO" dirty="0"/>
              <a:t>se registraron 131 interacciones </a:t>
            </a:r>
            <a:r>
              <a:rPr lang="es-CO" dirty="0" smtClean="0"/>
              <a:t>telefónicas por medio del teléfono móvil celular 3138052807, </a:t>
            </a:r>
            <a:r>
              <a:rPr lang="es-CO" dirty="0"/>
              <a:t>evidenciando un notable equilibrio operativo entre la demanda externa y la respuesta institucional. En primer lugar, se destaca una gestión proactiva (41%) mediante 54 llamadas realizadas, lo cual refleja el compromiso de la entidad en el seguimiento de trámites y resolución de dudas. Entre los temas destacados se </a:t>
            </a:r>
            <a:r>
              <a:rPr lang="es-CO" dirty="0" smtClean="0"/>
              <a:t>encuentran: Primeros </a:t>
            </a:r>
            <a:r>
              <a:rPr lang="es-CO" dirty="0"/>
              <a:t>parciales: 3-mar-25 al </a:t>
            </a:r>
            <a:r>
              <a:rPr lang="es-CO" dirty="0" smtClean="0"/>
              <a:t>12-mar-25. Supletorios </a:t>
            </a:r>
            <a:r>
              <a:rPr lang="es-CO" dirty="0"/>
              <a:t>primeros parciales 13-mar-25 al </a:t>
            </a:r>
            <a:r>
              <a:rPr lang="es-CO" dirty="0" smtClean="0"/>
              <a:t>14-mar-25. Reporte </a:t>
            </a:r>
            <a:r>
              <a:rPr lang="es-CO" dirty="0"/>
              <a:t>notas a SIGEDIN: 3-mar-25 al </a:t>
            </a:r>
            <a:r>
              <a:rPr lang="es-CO" dirty="0" smtClean="0"/>
              <a:t>19-mar-25. Adición </a:t>
            </a:r>
            <a:r>
              <a:rPr lang="es-CO" dirty="0"/>
              <a:t>de Unidades de Formación: Hasta </a:t>
            </a:r>
            <a:r>
              <a:rPr lang="es-CO" dirty="0" smtClean="0"/>
              <a:t>3/03/2025. Cancelación </a:t>
            </a:r>
            <a:r>
              <a:rPr lang="es-CO" dirty="0"/>
              <a:t>de Unidades de Formación: Hasta 26/03/2025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Paralelamente</a:t>
            </a:r>
            <a:r>
              <a:rPr lang="es-CO" dirty="0"/>
              <a:t>, las llamadas recibidas representaron el 40% de la operación, ratificando la vigencia de este canal para la ciudadanía. No obstante, se identificó un margen de pérdida del 19% (25 casos), lo que representa una oportunidad de mejora estratégica para optimizar la disponibilidad y cobertura del servicio en futuros ciclos.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959349"/>
              </p:ext>
            </p:extLst>
          </p:nvPr>
        </p:nvGraphicFramePr>
        <p:xfrm>
          <a:off x="454270" y="1059309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77067"/>
              </p:ext>
            </p:extLst>
          </p:nvPr>
        </p:nvGraphicFramePr>
        <p:xfrm>
          <a:off x="615461" y="4228979"/>
          <a:ext cx="419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Hoja de cálculo" r:id="rId5" imgW="4190872" imgH="1333472" progId="Excel.Sheet.12">
                  <p:embed/>
                </p:oleObj>
              </mc:Choice>
              <mc:Fallback>
                <p:oleObj name="Hoja de cálculo" r:id="rId5" imgW="4190872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461" y="4228979"/>
                        <a:ext cx="4191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sp>
        <p:nvSpPr>
          <p:cNvPr id="2" name="Rectángulo 1"/>
          <p:cNvSpPr/>
          <p:nvPr/>
        </p:nvSpPr>
        <p:spPr>
          <a:xfrm>
            <a:off x="5169877" y="122177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Al </a:t>
            </a:r>
            <a:r>
              <a:rPr lang="es-CO" dirty="0"/>
              <a:t>respecto, la distribución de la carga operativa refleja una especialización clara de los canales de contacto, donde se observa un marcado dominio del canal de Atención al Usuario. En efecto, el correo </a:t>
            </a:r>
            <a:r>
              <a:rPr lang="es-CO" dirty="0" smtClean="0">
                <a:hlinkClick r:id="rId4"/>
              </a:rPr>
              <a:t>atencionalusuario@itp.edu.co</a:t>
            </a:r>
            <a:r>
              <a:rPr lang="es-CO" dirty="0" smtClean="0"/>
              <a:t> concentró </a:t>
            </a:r>
            <a:r>
              <a:rPr lang="es-CO" dirty="0"/>
              <a:t>el 97% de la demanda virtual con 60 casos gestionados, posicionándose como el eje principal de la comunicación digital y el primer punto de contacto para trámites y consultas generales</a:t>
            </a:r>
            <a:r>
              <a:rPr lang="es-CO" dirty="0" smtClean="0"/>
              <a:t>. Por </a:t>
            </a:r>
            <a:r>
              <a:rPr lang="es-CO" dirty="0"/>
              <a:t>otro lado, la gestión especializada a través de </a:t>
            </a:r>
            <a:r>
              <a:rPr lang="es-CO" dirty="0" smtClean="0">
                <a:hlinkClick r:id="rId5"/>
              </a:rPr>
              <a:t>notificacionesjudiciales@itp.edu.co</a:t>
            </a:r>
            <a:r>
              <a:rPr lang="es-CO" dirty="0" smtClean="0"/>
              <a:t> registró </a:t>
            </a:r>
            <a:r>
              <a:rPr lang="es-CO" dirty="0"/>
              <a:t>una participación marginal de apenas el 3% (2 casos).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Este </a:t>
            </a:r>
            <a:r>
              <a:rPr lang="es-CO" dirty="0"/>
              <a:t>comportamiento constituye un indicador positivo para la entidad, ya que sugiere una baja incidencia de procesos de carácter legal o litigioso durante este </a:t>
            </a:r>
            <a:r>
              <a:rPr lang="es-CO" dirty="0" smtClean="0"/>
              <a:t>el mes de febrero de 2025, </a:t>
            </a:r>
            <a:r>
              <a:rPr lang="es-CO" dirty="0"/>
              <a:t>permitiendo que la operatividad digital se enfoque primordialmente en el servicio y soporte al ciudadano.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557613"/>
              </p:ext>
            </p:extLst>
          </p:nvPr>
        </p:nvGraphicFramePr>
        <p:xfrm>
          <a:off x="512216" y="1221774"/>
          <a:ext cx="4533900" cy="272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25780"/>
              </p:ext>
            </p:extLst>
          </p:nvPr>
        </p:nvGraphicFramePr>
        <p:xfrm>
          <a:off x="321716" y="4832350"/>
          <a:ext cx="47244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Hoja de cálculo" r:id="rId7" imgW="4724528" imgH="1076297" progId="Excel.Sheet.12">
                  <p:embed/>
                </p:oleObj>
              </mc:Choice>
              <mc:Fallback>
                <p:oleObj name="Hoja de cálculo" r:id="rId7" imgW="4724528" imgH="10762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716" y="4832350"/>
                        <a:ext cx="47244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75898"/>
          <a:stretch/>
        </p:blipFill>
        <p:spPr>
          <a:xfrm>
            <a:off x="1370390" y="1022114"/>
            <a:ext cx="2902330" cy="25915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837" r="80475" b="14584"/>
          <a:stretch/>
        </p:blipFill>
        <p:spPr>
          <a:xfrm>
            <a:off x="4739054" y="791492"/>
            <a:ext cx="2275326" cy="25847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8030" r="80475" b="15679"/>
          <a:stretch/>
        </p:blipFill>
        <p:spPr>
          <a:xfrm>
            <a:off x="8108218" y="1022113"/>
            <a:ext cx="1616973" cy="2354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7605" r="80262" b="12621"/>
          <a:stretch/>
        </p:blipFill>
        <p:spPr>
          <a:xfrm>
            <a:off x="2060702" y="3533437"/>
            <a:ext cx="1699055" cy="2682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6647" r="80156" b="13076"/>
          <a:stretch/>
        </p:blipFill>
        <p:spPr>
          <a:xfrm>
            <a:off x="4105325" y="3464169"/>
            <a:ext cx="1847067" cy="2665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8669" r="79730" b="15048"/>
          <a:stretch/>
        </p:blipFill>
        <p:spPr>
          <a:xfrm>
            <a:off x="6285403" y="3533437"/>
            <a:ext cx="1583712" cy="25426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l="6328" r="78985" b="15310"/>
          <a:stretch/>
        </p:blipFill>
        <p:spPr>
          <a:xfrm>
            <a:off x="8149220" y="3533437"/>
            <a:ext cx="1917972" cy="24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26927"/>
              </p:ext>
            </p:extLst>
          </p:nvPr>
        </p:nvGraphicFramePr>
        <p:xfrm>
          <a:off x="2701802" y="739285"/>
          <a:ext cx="7084036" cy="297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936197" y="3925533"/>
            <a:ext cx="103251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periodo evaluado se gestionaron 225 requerimientos, destacando una operatividad orientada al servicio y no al conflicto. En primer lugar, las peticiones de información e interés particular dominan la gestión con un 75% del total, lo que ratifica el uso de los canales para trámites y consultas oficiales. Asimismo, un 25% de las solicitudes corresponden a trámites administrativos diversos bajo la categoría "Otros". Finalmente, se resalta una incidencia </a:t>
            </a:r>
            <a:r>
              <a:rPr lang="es-CO" dirty="0" smtClean="0"/>
              <a:t>una (1) queja, la cual se respondió en los tiempos establecidos por ley. Sin </a:t>
            </a:r>
            <a:r>
              <a:rPr lang="es-CO" dirty="0"/>
              <a:t>denuncias ni reclamos, lo que consolida la eficiencia preventiva y la </a:t>
            </a:r>
            <a:r>
              <a:rPr lang="es-CO" dirty="0" smtClean="0"/>
              <a:t>atención adecuada al </a:t>
            </a:r>
            <a:r>
              <a:rPr lang="es-CO" dirty="0"/>
              <a:t>ciudadano.</a:t>
            </a:r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7529"/>
              </p:ext>
            </p:extLst>
          </p:nvPr>
        </p:nvGraphicFramePr>
        <p:xfrm>
          <a:off x="832809" y="1014851"/>
          <a:ext cx="5420457" cy="3169920"/>
        </p:xfrm>
        <a:graphic>
          <a:graphicData uri="http://schemas.openxmlformats.org/drawingml/2006/table">
            <a:tbl>
              <a:tblPr/>
              <a:tblGrid>
                <a:gridCol w="315107">
                  <a:extLst>
                    <a:ext uri="{9D8B030D-6E8A-4147-A177-3AD203B41FA5}">
                      <a16:colId xmlns:a16="http://schemas.microsoft.com/office/drawing/2014/main" val="3186373689"/>
                    </a:ext>
                  </a:extLst>
                </a:gridCol>
                <a:gridCol w="1854288">
                  <a:extLst>
                    <a:ext uri="{9D8B030D-6E8A-4147-A177-3AD203B41FA5}">
                      <a16:colId xmlns:a16="http://schemas.microsoft.com/office/drawing/2014/main" val="3832735417"/>
                    </a:ext>
                  </a:extLst>
                </a:gridCol>
                <a:gridCol w="824128">
                  <a:extLst>
                    <a:ext uri="{9D8B030D-6E8A-4147-A177-3AD203B41FA5}">
                      <a16:colId xmlns:a16="http://schemas.microsoft.com/office/drawing/2014/main" val="3161585985"/>
                    </a:ext>
                  </a:extLst>
                </a:gridCol>
                <a:gridCol w="836247">
                  <a:extLst>
                    <a:ext uri="{9D8B030D-6E8A-4147-A177-3AD203B41FA5}">
                      <a16:colId xmlns:a16="http://schemas.microsoft.com/office/drawing/2014/main" val="1725764167"/>
                    </a:ext>
                  </a:extLst>
                </a:gridCol>
                <a:gridCol w="836247">
                  <a:extLst>
                    <a:ext uri="{9D8B030D-6E8A-4147-A177-3AD203B41FA5}">
                      <a16:colId xmlns:a16="http://schemas.microsoft.com/office/drawing/2014/main" val="3755670531"/>
                    </a:ext>
                  </a:extLst>
                </a:gridCol>
                <a:gridCol w="754440">
                  <a:extLst>
                    <a:ext uri="{9D8B030D-6E8A-4147-A177-3AD203B41FA5}">
                      <a16:colId xmlns:a16="http://schemas.microsoft.com/office/drawing/2014/main" val="219570379"/>
                    </a:ext>
                  </a:extLst>
                </a:gridCol>
              </a:tblGrid>
              <a:tr h="17447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9892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51367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61300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68282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9573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82465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74255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48574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71783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35093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30486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8504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18195"/>
                  </a:ext>
                </a:extLst>
              </a:tr>
              <a:tr h="1744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CONTABILIDAD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51075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34057"/>
                  </a:ext>
                </a:extLst>
              </a:tr>
              <a:tr h="1744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2536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116557"/>
              </p:ext>
            </p:extLst>
          </p:nvPr>
        </p:nvGraphicFramePr>
        <p:xfrm>
          <a:off x="6409225" y="1014851"/>
          <a:ext cx="4906474" cy="331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700454" y="4606467"/>
            <a:ext cx="10615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mes de marzo de 2025, la </a:t>
            </a:r>
            <a:r>
              <a:rPr lang="es-CO" dirty="0"/>
              <a:t>institución gestionó un total de 225 solicitudes distribuidas en 14 dependencias. El balance general arroja un nivel de cumplimiento del 93%, con 210 requerimientos atendidos satisfactoriamente, lo que demuestra una alta capacidad resolutiva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584" y="3319082"/>
            <a:ext cx="5200339" cy="27983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0485" y="1001883"/>
            <a:ext cx="115765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operatividad institucional en materia de </a:t>
            </a:r>
            <a:r>
              <a:rPr lang="es-CO" dirty="0" smtClean="0"/>
              <a:t>bajo el enfoque de la Gestión </a:t>
            </a:r>
            <a:r>
              <a:rPr lang="es-CO" dirty="0"/>
              <a:t>de Traslados y el Acceso a la Información han dejado de ser meros procesos administrativos para transformarse en auténticas garantías de transparencia y servicio al usuario</a:t>
            </a:r>
            <a:r>
              <a:rPr lang="es-CO" dirty="0" smtClean="0"/>
              <a:t>. En </a:t>
            </a:r>
            <a:r>
              <a:rPr lang="es-CO" dirty="0"/>
              <a:t>este sentido, los resultados obtenidos durante el </a:t>
            </a:r>
            <a:r>
              <a:rPr lang="es-CO" dirty="0" smtClean="0"/>
              <a:t>mes de marzo operativo </a:t>
            </a:r>
            <a:r>
              <a:rPr lang="es-CO" dirty="0"/>
              <a:t>destacan los siguientes hitos estratégicos</a:t>
            </a:r>
            <a:r>
              <a:rPr lang="es-CO" dirty="0" smtClean="0"/>
              <a:t>: Optimización </a:t>
            </a:r>
            <a:r>
              <a:rPr lang="es-CO" dirty="0"/>
              <a:t>del Flujo Interno: Gracias a una articulación efectiva entre las diversas dependencias, se ha garantizado que la remisión de información cumpla </a:t>
            </a:r>
            <a:r>
              <a:rPr lang="es-CO" dirty="0" smtClean="0"/>
              <a:t>con </a:t>
            </a:r>
            <a:r>
              <a:rPr lang="es-CO" dirty="0"/>
              <a:t>los términos de ley y los estándares de oportunidad establecidos</a:t>
            </a:r>
            <a:r>
              <a:rPr lang="es-CO" dirty="0" smtClean="0"/>
              <a:t>. Capacidad </a:t>
            </a:r>
            <a:r>
              <a:rPr lang="es-CO" dirty="0"/>
              <a:t>Resolutiva: Asimismo, con un índice de atención global del 93%, la institución ratifica su alta competencia para procesar y resolver traslados de manera ágil, logrando una reducción significativa en los tiempos de espera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1048</Words>
  <Application>Microsoft Office PowerPoint</Application>
  <PresentationFormat>Panorámica</PresentationFormat>
  <Paragraphs>135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72</cp:revision>
  <dcterms:created xsi:type="dcterms:W3CDTF">2025-07-15T21:29:47Z</dcterms:created>
  <dcterms:modified xsi:type="dcterms:W3CDTF">2026-04-07T08:41:17Z</dcterms:modified>
</cp:coreProperties>
</file>